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EA1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92250" y="1640840"/>
            <a:ext cx="2559050" cy="551815"/>
          </a:xfrm>
          <a:prstGeom prst="roundRect">
            <a:avLst/>
          </a:prstGeom>
          <a:noFill/>
          <a:ln w="19050">
            <a:solidFill>
              <a:srgbClr val="034EA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供应商收到</a:t>
            </a:r>
            <a:endParaRPr lang="zh-CN" altLang="en-US" sz="1600" b="1">
              <a:solidFill>
                <a:srgbClr val="034EA1"/>
              </a:solidFill>
            </a:endParaRPr>
          </a:p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中标通知书</a:t>
            </a:r>
            <a:r>
              <a:rPr lang="en-US" altLang="zh-CN" sz="1600" b="1">
                <a:solidFill>
                  <a:srgbClr val="034EA1"/>
                </a:solidFill>
              </a:rPr>
              <a:t>/</a:t>
            </a:r>
            <a:r>
              <a:rPr lang="zh-CN" altLang="en-US" sz="1600" b="1">
                <a:solidFill>
                  <a:srgbClr val="034EA1"/>
                </a:solidFill>
              </a:rPr>
              <a:t>合同</a:t>
            </a:r>
            <a:endParaRPr lang="zh-CN" altLang="en-US" sz="1600" b="1">
              <a:solidFill>
                <a:srgbClr val="034EA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92250" y="2686050"/>
            <a:ext cx="2559050" cy="551815"/>
          </a:xfrm>
          <a:prstGeom prst="roundRect">
            <a:avLst/>
          </a:prstGeom>
          <a:noFill/>
          <a:ln w="19050">
            <a:solidFill>
              <a:srgbClr val="034EA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安装、培训</a:t>
            </a:r>
            <a:endParaRPr lang="zh-CN" altLang="en-US" sz="1600" b="1">
              <a:solidFill>
                <a:srgbClr val="034EA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9220" y="229870"/>
            <a:ext cx="53257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/>
              <a:t>中国科大附一院</a:t>
            </a:r>
            <a:endParaRPr lang="zh-CN" altLang="en-US" sz="2400" b="1"/>
          </a:p>
          <a:p>
            <a:pPr algn="ctr"/>
            <a:r>
              <a:rPr lang="zh-CN" altLang="en-US" sz="2400" b="1"/>
              <a:t>医学装备安装、验收、入库简要流程</a:t>
            </a:r>
            <a:endParaRPr lang="zh-CN" altLang="en-US" sz="2400" b="1"/>
          </a:p>
        </p:txBody>
      </p:sp>
      <p:sp>
        <p:nvSpPr>
          <p:cNvPr id="7" name="圆角矩形 6"/>
          <p:cNvSpPr/>
          <p:nvPr/>
        </p:nvSpPr>
        <p:spPr>
          <a:xfrm>
            <a:off x="1492250" y="3758565"/>
            <a:ext cx="2559050" cy="551815"/>
          </a:xfrm>
          <a:prstGeom prst="roundRect">
            <a:avLst/>
          </a:prstGeom>
          <a:noFill/>
          <a:ln w="19050">
            <a:solidFill>
              <a:srgbClr val="034EA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验收</a:t>
            </a:r>
            <a:endParaRPr lang="zh-CN" altLang="en-US" sz="1600" b="1">
              <a:solidFill>
                <a:srgbClr val="034EA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92250" y="4820285"/>
            <a:ext cx="2559050" cy="551815"/>
          </a:xfrm>
          <a:prstGeom prst="roundRect">
            <a:avLst/>
          </a:prstGeom>
          <a:noFill/>
          <a:ln w="19050">
            <a:solidFill>
              <a:srgbClr val="034EA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入库</a:t>
            </a:r>
            <a:endParaRPr lang="zh-CN" altLang="en-US" sz="1600" b="1">
              <a:solidFill>
                <a:srgbClr val="034EA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92250" y="5869305"/>
            <a:ext cx="2559050" cy="551815"/>
          </a:xfrm>
          <a:prstGeom prst="roundRect">
            <a:avLst/>
          </a:prstGeom>
          <a:noFill/>
          <a:ln w="19050">
            <a:solidFill>
              <a:srgbClr val="034EA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rgbClr val="034EA1"/>
                </a:solidFill>
              </a:rPr>
              <a:t>质保金返还</a:t>
            </a:r>
            <a:endParaRPr lang="zh-CN" altLang="en-US" sz="1600" b="1">
              <a:solidFill>
                <a:srgbClr val="034EA1"/>
              </a:solidFill>
            </a:endParaRPr>
          </a:p>
        </p:txBody>
      </p:sp>
      <p:pic>
        <p:nvPicPr>
          <p:cNvPr id="10" name="图片 9" descr="3ef335cd3530a53ebfb60e8f31cb9031"/>
          <p:cNvPicPr>
            <a:picLocks noChangeAspect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>
          <a:xfrm>
            <a:off x="7724775" y="2477770"/>
            <a:ext cx="3009900" cy="3912870"/>
          </a:xfrm>
          <a:prstGeom prst="rect">
            <a:avLst/>
          </a:prstGeom>
        </p:spPr>
      </p:pic>
      <p:cxnSp>
        <p:nvCxnSpPr>
          <p:cNvPr id="11" name="直接箭头连接符 10"/>
          <p:cNvCxnSpPr>
            <a:stCxn id="4" idx="2"/>
            <a:endCxn id="5" idx="0"/>
          </p:cNvCxnSpPr>
          <p:nvPr/>
        </p:nvCxnSpPr>
        <p:spPr>
          <a:xfrm>
            <a:off x="2760345" y="2192655"/>
            <a:ext cx="0" cy="493395"/>
          </a:xfrm>
          <a:prstGeom prst="straightConnector1">
            <a:avLst/>
          </a:prstGeom>
          <a:ln w="19050">
            <a:solidFill>
              <a:srgbClr val="034EA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713605" y="1445260"/>
            <a:ext cx="6755130" cy="953135"/>
          </a:xfrm>
          <a:prstGeom prst="rect">
            <a:avLst/>
          </a:prstGeom>
          <a:noFill/>
          <a:ln w="12700" cmpd="sng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p>
            <a:r>
              <a:rPr lang="en-US" altLang="zh-CN" sz="1400"/>
              <a:t>1. </a:t>
            </a:r>
            <a:r>
              <a:rPr lang="zh-CN" altLang="en-US" sz="1400"/>
              <a:t>扫描下方二维码下载安装验收标准表单；</a:t>
            </a:r>
            <a:endParaRPr lang="zh-CN" altLang="en-US" sz="1400"/>
          </a:p>
          <a:p>
            <a:r>
              <a:rPr lang="en-US" altLang="zh-CN" sz="1400"/>
              <a:t>2. </a:t>
            </a:r>
            <a:r>
              <a:rPr lang="zh-CN" altLang="en-US" sz="1400"/>
              <a:t>填写表</a:t>
            </a:r>
            <a:r>
              <a:rPr lang="en-US" altLang="zh-CN" sz="1400"/>
              <a:t>1</a:t>
            </a:r>
            <a:r>
              <a:rPr lang="zh-CN" altLang="en-US" sz="1400"/>
              <a:t>科室申购信息和医学装备信息，电子版命名：院区</a:t>
            </a:r>
            <a:r>
              <a:rPr lang="en-US" altLang="zh-CN" sz="1400"/>
              <a:t>+</a:t>
            </a:r>
            <a:r>
              <a:rPr lang="zh-CN" altLang="en-US" sz="1400"/>
              <a:t>科室</a:t>
            </a:r>
            <a:r>
              <a:rPr lang="en-US" altLang="zh-CN" sz="1400"/>
              <a:t>+</a:t>
            </a:r>
            <a:r>
              <a:rPr lang="zh-CN" altLang="en-US" sz="1400"/>
              <a:t>设备，</a:t>
            </a:r>
            <a:endParaRPr lang="zh-CN" altLang="en-US" sz="1400"/>
          </a:p>
          <a:p>
            <a:r>
              <a:rPr lang="zh-CN" altLang="en-US" sz="1400"/>
              <a:t>    附上中标通知书或合同发送至邮箱</a:t>
            </a:r>
            <a:r>
              <a:rPr lang="en-US" altLang="zh-CN" sz="1400"/>
              <a:t>784955072@qq.com</a:t>
            </a:r>
            <a:endParaRPr lang="en-US" altLang="zh-CN" sz="1400"/>
          </a:p>
          <a:p>
            <a:r>
              <a:rPr lang="en-US" altLang="zh-CN" sz="1400"/>
              <a:t>3. </a:t>
            </a:r>
            <a:r>
              <a:rPr lang="zh-CN" altLang="en-US" sz="1400"/>
              <a:t>电话：</a:t>
            </a:r>
            <a:r>
              <a:rPr lang="en-US" altLang="zh-CN" sz="1400"/>
              <a:t>0551-62283067</a:t>
            </a:r>
            <a:endParaRPr lang="en-US" altLang="zh-CN" sz="1400"/>
          </a:p>
        </p:txBody>
      </p:sp>
      <p:sp>
        <p:nvSpPr>
          <p:cNvPr id="19" name="文本框 18"/>
          <p:cNvSpPr txBox="1"/>
          <p:nvPr/>
        </p:nvSpPr>
        <p:spPr>
          <a:xfrm>
            <a:off x="4711700" y="2808605"/>
            <a:ext cx="1619250" cy="306705"/>
          </a:xfrm>
          <a:prstGeom prst="rect">
            <a:avLst/>
          </a:prstGeom>
          <a:noFill/>
          <a:ln w="12700" cmpd="sng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p>
            <a:r>
              <a:rPr lang="zh-CN" sz="1400"/>
              <a:t>填写表</a:t>
            </a:r>
            <a:r>
              <a:rPr lang="en-US" altLang="zh-CN" sz="1400"/>
              <a:t>1</a:t>
            </a:r>
            <a:r>
              <a:rPr lang="zh-CN" altLang="en-US" sz="1400"/>
              <a:t>、</a:t>
            </a:r>
            <a:r>
              <a:rPr lang="zh-CN" altLang="en-US" sz="1400"/>
              <a:t>表</a:t>
            </a:r>
            <a:r>
              <a:rPr lang="en-US" altLang="zh-CN" sz="1400"/>
              <a:t>2</a:t>
            </a:r>
            <a:endParaRPr lang="en-US" altLang="zh-CN" sz="1400"/>
          </a:p>
        </p:txBody>
      </p:sp>
      <p:sp>
        <p:nvSpPr>
          <p:cNvPr id="20" name="文本框 19"/>
          <p:cNvSpPr txBox="1"/>
          <p:nvPr/>
        </p:nvSpPr>
        <p:spPr>
          <a:xfrm>
            <a:off x="4713605" y="3903980"/>
            <a:ext cx="1870710" cy="306705"/>
          </a:xfrm>
          <a:prstGeom prst="rect">
            <a:avLst/>
          </a:prstGeom>
          <a:noFill/>
          <a:ln w="12700" cmpd="sng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p>
            <a:r>
              <a:rPr lang="zh-CN" sz="1400"/>
              <a:t>表</a:t>
            </a:r>
            <a:r>
              <a:rPr lang="en-US" altLang="zh-CN" sz="1400"/>
              <a:t>1</a:t>
            </a:r>
            <a:r>
              <a:rPr lang="zh-CN" altLang="en-US" sz="1400"/>
              <a:t>、表</a:t>
            </a:r>
            <a:r>
              <a:rPr lang="en-US" altLang="zh-CN" sz="1400"/>
              <a:t>2</a:t>
            </a:r>
            <a:r>
              <a:rPr lang="zh-CN" altLang="en-US" sz="1400"/>
              <a:t>签字盖章</a:t>
            </a:r>
            <a:endParaRPr lang="zh-CN" altLang="en-US" sz="1400"/>
          </a:p>
        </p:txBody>
      </p:sp>
      <p:sp>
        <p:nvSpPr>
          <p:cNvPr id="21" name="文本框 20"/>
          <p:cNvSpPr txBox="1"/>
          <p:nvPr/>
        </p:nvSpPr>
        <p:spPr>
          <a:xfrm>
            <a:off x="4713605" y="4942840"/>
            <a:ext cx="2112010" cy="306705"/>
          </a:xfrm>
          <a:prstGeom prst="rect">
            <a:avLst/>
          </a:prstGeom>
          <a:noFill/>
          <a:ln w="12700" cmpd="sng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p>
            <a:r>
              <a:rPr lang="zh-CN" sz="1400"/>
              <a:t>表</a:t>
            </a:r>
            <a:r>
              <a:rPr lang="en-US" altLang="zh-CN" sz="1400"/>
              <a:t>1</a:t>
            </a:r>
            <a:r>
              <a:rPr lang="zh-CN" altLang="en-US" sz="1400"/>
              <a:t>、表</a:t>
            </a:r>
            <a:r>
              <a:rPr lang="en-US" altLang="zh-CN" sz="1400"/>
              <a:t>2</a:t>
            </a:r>
            <a:r>
              <a:rPr lang="zh-CN" altLang="en-US" sz="1400"/>
              <a:t>、合同复印件</a:t>
            </a:r>
            <a:endParaRPr lang="zh-CN" altLang="en-US" sz="1400"/>
          </a:p>
        </p:txBody>
      </p:sp>
      <p:sp>
        <p:nvSpPr>
          <p:cNvPr id="22" name="文本框 21"/>
          <p:cNvSpPr txBox="1"/>
          <p:nvPr/>
        </p:nvSpPr>
        <p:spPr>
          <a:xfrm>
            <a:off x="4723130" y="5983605"/>
            <a:ext cx="1619250" cy="306705"/>
          </a:xfrm>
          <a:prstGeom prst="rect">
            <a:avLst/>
          </a:prstGeom>
          <a:noFill/>
          <a:ln w="12700" cmpd="sng">
            <a:solidFill>
              <a:srgbClr val="FFC000"/>
            </a:solidFill>
            <a:prstDash val="lgDash"/>
          </a:ln>
        </p:spPr>
        <p:txBody>
          <a:bodyPr wrap="square" rtlCol="0">
            <a:spAutoFit/>
          </a:bodyPr>
          <a:p>
            <a:r>
              <a:rPr lang="zh-CN" sz="1400"/>
              <a:t>填写表</a:t>
            </a:r>
            <a:r>
              <a:rPr lang="en-US" sz="1400"/>
              <a:t>3</a:t>
            </a:r>
            <a:endParaRPr lang="en-US" sz="140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2761615" y="3245485"/>
            <a:ext cx="0" cy="493395"/>
          </a:xfrm>
          <a:prstGeom prst="straightConnector1">
            <a:avLst/>
          </a:prstGeom>
          <a:ln w="19050">
            <a:solidFill>
              <a:srgbClr val="034EA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762885" y="4321175"/>
            <a:ext cx="0" cy="493395"/>
          </a:xfrm>
          <a:prstGeom prst="straightConnector1">
            <a:avLst/>
          </a:prstGeom>
          <a:ln w="19050">
            <a:solidFill>
              <a:srgbClr val="034EA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2764155" y="5362575"/>
            <a:ext cx="0" cy="493395"/>
          </a:xfrm>
          <a:prstGeom prst="straightConnector1">
            <a:avLst/>
          </a:prstGeom>
          <a:ln w="19050">
            <a:solidFill>
              <a:srgbClr val="034EA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4" idx="3"/>
            <a:endCxn id="18" idx="1"/>
          </p:cNvCxnSpPr>
          <p:nvPr/>
        </p:nvCxnSpPr>
        <p:spPr>
          <a:xfrm>
            <a:off x="4051300" y="1917065"/>
            <a:ext cx="662305" cy="5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4075430" y="2947035"/>
            <a:ext cx="6623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4065270" y="4045585"/>
            <a:ext cx="6623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4066540" y="5086985"/>
            <a:ext cx="6623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4067810" y="6151245"/>
            <a:ext cx="6623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宽屏</PresentationFormat>
  <Paragraphs>27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WPS_1605148965</cp:lastModifiedBy>
  <cp:revision>181</cp:revision>
  <dcterms:created xsi:type="dcterms:W3CDTF">2019-06-19T02:08:00Z</dcterms:created>
  <dcterms:modified xsi:type="dcterms:W3CDTF">2020-11-24T01:48:01Z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